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6480DB-4F0E-41E0-ACAD-BB3E9C33E48E}">
  <a:tblStyle styleId="{016480DB-4F0E-41E0-ACAD-BB3E9C33E4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{016480DB-4F0E-41E0-ACAD-BB3E9C33E48E}</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1159025" y="726150"/>
            <a:ext cx="5018400" cy="3691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a:t>
            </a:r>
            <a:endParaRPr sz="2200">
              <a:solidFill>
                <a:schemeClr val="dk1"/>
              </a:solidFill>
            </a:endParaRPr>
          </a:p>
        </p:txBody>
      </p:sp>
      <p:sp>
        <p:nvSpPr>
          <p:cNvPr id="64" name="Google Shape;64;p14"/>
          <p:cNvSpPr txBox="1"/>
          <p:nvPr/>
        </p:nvSpPr>
        <p:spPr>
          <a:xfrm>
            <a:off x="409350" y="113850"/>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4881300" y="2143575"/>
            <a:ext cx="4262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08.  </a:t>
            </a:r>
            <a:r>
              <a:rPr lang="es" sz="2200">
                <a:solidFill>
                  <a:schemeClr val="dk1"/>
                </a:solidFill>
              </a:rPr>
              <a:t>ECM</a:t>
            </a:r>
            <a:endParaRPr sz="2200">
              <a:solidFill>
                <a:schemeClr val="dk1"/>
              </a:solidFill>
            </a:endParaRPr>
          </a:p>
          <a:p>
            <a:pPr indent="0" lvl="0" marL="0" rtl="0" algn="l">
              <a:spcBef>
                <a:spcPts val="0"/>
              </a:spcBef>
              <a:spcAft>
                <a:spcPts val="0"/>
              </a:spcAft>
              <a:buNone/>
            </a:pPr>
            <a:r>
              <a:rPr lang="es" sz="2200">
                <a:solidFill>
                  <a:schemeClr val="dk1"/>
                </a:solidFill>
              </a:rPr>
              <a:t>09.  CRM</a:t>
            </a:r>
            <a:endParaRPr sz="2200">
              <a:solidFill>
                <a:schemeClr val="dk1"/>
              </a:solidFill>
            </a:endParaRPr>
          </a:p>
          <a:p>
            <a:pPr indent="0" lvl="0" marL="0" rtl="0" algn="l">
              <a:spcBef>
                <a:spcPts val="0"/>
              </a:spcBef>
              <a:spcAft>
                <a:spcPts val="0"/>
              </a:spcAft>
              <a:buNone/>
            </a:pPr>
            <a:r>
              <a:rPr lang="es" sz="2200">
                <a:solidFill>
                  <a:schemeClr val="dk1"/>
                </a:solidFill>
              </a:rPr>
              <a:t>10.  Analytics</a:t>
            </a:r>
            <a:endParaRPr sz="2200">
              <a:solidFill>
                <a:schemeClr val="dk1"/>
              </a:solidFill>
            </a:endParaRPr>
          </a:p>
          <a:p>
            <a:pPr indent="0" lvl="0" marL="0" rtl="0" algn="l">
              <a:spcBef>
                <a:spcPts val="0"/>
              </a:spcBef>
              <a:spcAft>
                <a:spcPts val="0"/>
              </a:spcAft>
              <a:buNone/>
            </a:pPr>
            <a:r>
              <a:rPr lang="es" sz="2200">
                <a:solidFill>
                  <a:schemeClr val="dk1"/>
                </a:solidFill>
              </a:rPr>
              <a:t>11.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12.  Costos</a:t>
            </a:r>
            <a:endParaRPr sz="1600">
              <a:solidFill>
                <a:schemeClr val="dk1"/>
              </a:solidFill>
            </a:endParaRPr>
          </a:p>
          <a:p>
            <a:pPr indent="0" lvl="0" marL="0" rtl="0" algn="l">
              <a:spcBef>
                <a:spcPts val="0"/>
              </a:spcBef>
              <a:spcAft>
                <a:spcPts val="0"/>
              </a:spcAft>
              <a:buNone/>
            </a:pPr>
            <a:r>
              <a:rPr lang="es" sz="2200"/>
              <a:t>13.  Objetivo General</a:t>
            </a:r>
            <a:endParaRPr sz="2200"/>
          </a:p>
          <a:p>
            <a:pPr indent="0" lvl="0" marL="0" rtl="0" algn="l">
              <a:spcBef>
                <a:spcPts val="0"/>
              </a:spcBef>
              <a:spcAft>
                <a:spcPts val="0"/>
              </a:spcAft>
              <a:buNone/>
            </a:pPr>
            <a:r>
              <a:rPr lang="es" sz="2200"/>
              <a:t>14.  Objetivos </a:t>
            </a:r>
            <a:r>
              <a:rPr lang="es" sz="2200"/>
              <a:t>Específicos</a:t>
            </a:r>
            <a:endParaRPr sz="2200"/>
          </a:p>
          <a:p>
            <a:pPr indent="0" lvl="0" marL="0" rtl="0" algn="l">
              <a:spcBef>
                <a:spcPts val="0"/>
              </a:spcBef>
              <a:spcAft>
                <a:spcPts val="0"/>
              </a:spcAft>
              <a:buNone/>
            </a:pPr>
            <a:r>
              <a:rPr lang="es" sz="2200"/>
              <a:t>15.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2655625" y="31263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Tener una </a:t>
            </a:r>
            <a:r>
              <a:rPr lang="es">
                <a:solidFill>
                  <a:srgbClr val="000000"/>
                </a:solidFill>
              </a:rPr>
              <a:t>solución</a:t>
            </a:r>
            <a:r>
              <a:rPr lang="es">
                <a:solidFill>
                  <a:srgbClr val="000000"/>
                </a:solidFill>
              </a:rPr>
              <a:t> a la hora de </a:t>
            </a:r>
            <a:r>
              <a:rPr lang="es">
                <a:solidFill>
                  <a:srgbClr val="000000"/>
                </a:solidFill>
              </a:rPr>
              <a:t>encontrar una falla en el sistema.</a:t>
            </a:r>
            <a:r>
              <a:rPr lang="es">
                <a:solidFill>
                  <a:srgbClr val="000000"/>
                </a:solidFill>
              </a:rPr>
              <a:t> </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t>Durante el inicio del proyecto se indago sobre una </a:t>
            </a:r>
            <a:r>
              <a:rPr lang="es" sz="1250"/>
              <a:t>problemática</a:t>
            </a:r>
            <a:r>
              <a:rPr lang="es" sz="1250"/>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t>formuló</a:t>
            </a:r>
            <a:r>
              <a:rPr lang="es" sz="1250"/>
              <a:t> la encuesta el cual </a:t>
            </a:r>
            <a:r>
              <a:rPr lang="es" sz="1250"/>
              <a:t>encontraría</a:t>
            </a:r>
            <a:r>
              <a:rPr lang="es" sz="1250"/>
              <a:t> este error en la empresa.</a:t>
            </a:r>
            <a:endParaRPr sz="1250"/>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s"/>
              <a:t>¿En la empresa tiene implementado un sistema de automatización? (Si / No).</a:t>
            </a:r>
            <a:endParaRPr/>
          </a:p>
          <a:p>
            <a:pPr indent="-317182" lvl="0" marL="457200" rtl="0" algn="l">
              <a:spcBef>
                <a:spcPts val="0"/>
              </a:spcBef>
              <a:spcAft>
                <a:spcPts val="0"/>
              </a:spcAft>
              <a:buSzPct val="100000"/>
              <a:buChar char="●"/>
            </a:pPr>
            <a:r>
              <a:rPr lang="es"/>
              <a:t>¿Cuenta con algún tipo de plataforma o sistema inteligente? (Si / No) (¿Cuál? / NA).</a:t>
            </a:r>
            <a:endParaRPr/>
          </a:p>
          <a:p>
            <a:pPr indent="-317182" lvl="0" marL="457200" rtl="0" algn="l">
              <a:spcBef>
                <a:spcPts val="0"/>
              </a:spcBef>
              <a:spcAft>
                <a:spcPts val="0"/>
              </a:spcAft>
              <a:buSzPct val="100000"/>
              <a:buChar char="●"/>
            </a:pPr>
            <a:r>
              <a:rPr lang="es"/>
              <a:t>¿Cree usted que la plataforma o sistema que maneja es la adecuada? (Si / No / NA).</a:t>
            </a:r>
            <a:endParaRPr/>
          </a:p>
          <a:p>
            <a:pPr indent="-317182" lvl="0" marL="457200" rtl="0" algn="l">
              <a:spcBef>
                <a:spcPts val="0"/>
              </a:spcBef>
              <a:spcAft>
                <a:spcPts val="0"/>
              </a:spcAft>
              <a:buSzPct val="100000"/>
              <a:buChar char="●"/>
            </a:pPr>
            <a:r>
              <a:rPr lang="es"/>
              <a:t>¿Qué </a:t>
            </a:r>
            <a:r>
              <a:rPr lang="es"/>
              <a:t>método</a:t>
            </a:r>
            <a:r>
              <a:rPr lang="es"/>
              <a:t> de almacenamiento de datos posee? (Digital (Nube o externo, USB o disco duro) / Manual (Mediante papeleo) / Ambas).</a:t>
            </a:r>
            <a:endParaRPr/>
          </a:p>
          <a:p>
            <a:pPr indent="-317182" lvl="0" marL="457200" rtl="0" algn="l">
              <a:spcBef>
                <a:spcPts val="0"/>
              </a:spcBef>
              <a:spcAft>
                <a:spcPts val="0"/>
              </a:spcAft>
              <a:buSzPct val="100000"/>
              <a:buChar char="●"/>
            </a:pPr>
            <a:r>
              <a:rPr lang="es"/>
              <a:t>¿Alguna vez ha tenido </a:t>
            </a:r>
            <a:r>
              <a:rPr lang="es"/>
              <a:t>inconvenientes</a:t>
            </a:r>
            <a:r>
              <a:rPr lang="es"/>
              <a:t> con los documentos obtenidos por personas seleccionadas para el trabajo (Documentación, experiencia de trabajo, contactos, entre otros falsos)? (Si / No).</a:t>
            </a:r>
            <a:endParaRPr/>
          </a:p>
          <a:p>
            <a:pPr indent="-317182" lvl="0" marL="457200" rtl="0" algn="l">
              <a:spcBef>
                <a:spcPts val="0"/>
              </a:spcBef>
              <a:spcAft>
                <a:spcPts val="0"/>
              </a:spcAft>
              <a:buSzPct val="100000"/>
              <a:buChar char="●"/>
            </a:pPr>
            <a:r>
              <a:rPr lang="es"/>
              <a:t>¿Qué tan demorado es el procesos de contratación que poseen? (Ingresela con el número total de días).</a:t>
            </a:r>
            <a:endParaRPr/>
          </a:p>
          <a:p>
            <a:pPr indent="-317182" lvl="0" marL="457200" rtl="0" algn="l">
              <a:spcBef>
                <a:spcPts val="0"/>
              </a:spcBef>
              <a:spcAft>
                <a:spcPts val="0"/>
              </a:spcAft>
              <a:buSzPct val="100000"/>
              <a:buChar char="●"/>
            </a:pPr>
            <a:r>
              <a:rPr lang="es"/>
              <a:t>¿</a:t>
            </a:r>
            <a:r>
              <a:rPr lang="es"/>
              <a:t>Estaría</a:t>
            </a:r>
            <a:r>
              <a:rPr lang="es"/>
              <a:t> dispuesto a costear un sistema en el cual tenga </a:t>
            </a:r>
            <a:r>
              <a:rPr lang="es"/>
              <a:t>implementado</a:t>
            </a:r>
            <a:r>
              <a:rPr lang="es"/>
              <a:t> un proceso en el que implique una actividad mínima humana realizando el mismo proceso ahorrando tiempo? (Si / No / Depende del costo).</a:t>
            </a:r>
            <a:endParaRPr/>
          </a:p>
          <a:p>
            <a:pPr indent="-317182" lvl="0" marL="457200" rtl="0" algn="l">
              <a:spcBef>
                <a:spcPts val="0"/>
              </a:spcBef>
              <a:spcAft>
                <a:spcPts val="0"/>
              </a:spcAft>
              <a:buSzPct val="100000"/>
              <a:buChar char="●"/>
            </a:pPr>
            <a:r>
              <a:rPr lang="es"/>
              <a:t>¿</a:t>
            </a:r>
            <a:r>
              <a:rPr lang="es"/>
              <a:t>Cuál</a:t>
            </a:r>
            <a:r>
              <a:rPr lang="es"/>
              <a:t> sería su estimación </a:t>
            </a:r>
            <a:r>
              <a:rPr lang="es"/>
              <a:t>mínima</a:t>
            </a:r>
            <a:r>
              <a:rPr lang="es"/>
              <a:t> y </a:t>
            </a:r>
            <a:r>
              <a:rPr lang="es"/>
              <a:t>máxima</a:t>
            </a:r>
            <a:r>
              <a:rPr lang="es"/>
              <a:t>? (Ingreselas </a:t>
            </a:r>
            <a:r>
              <a:rPr lang="es"/>
              <a:t>separadas por un guión (-)</a:t>
            </a:r>
            <a:r>
              <a:rPr lang="es"/>
              <a:t> sin puntos ni comas / NA).</a:t>
            </a:r>
            <a:endParaRPr/>
          </a:p>
          <a:p>
            <a:pPr indent="-317182" lvl="0" marL="457200" rtl="0" algn="l">
              <a:spcBef>
                <a:spcPts val="0"/>
              </a:spcBef>
              <a:spcAft>
                <a:spcPts val="0"/>
              </a:spcAft>
              <a:buSzPct val="100000"/>
              <a:buChar char="●"/>
            </a:pPr>
            <a:r>
              <a:rPr lang="es"/>
              <a:t>¿Qué </a:t>
            </a:r>
            <a:r>
              <a:rPr lang="es"/>
              <a:t>expectativa</a:t>
            </a:r>
            <a:r>
              <a:rPr lang="es"/>
              <a:t> tendría de este sistema?.</a:t>
            </a:r>
            <a:endParaRPr/>
          </a:p>
          <a:p>
            <a:pPr indent="-317182" lvl="0" marL="457200" rtl="0" algn="l">
              <a:spcBef>
                <a:spcPts val="0"/>
              </a:spcBef>
              <a:spcAft>
                <a:spcPts val="0"/>
              </a:spcAft>
              <a:buSzPct val="100000"/>
              <a:buChar char="●"/>
            </a:pPr>
            <a:r>
              <a:rPr lang="es"/>
              <a:t>¿Durante el proceso de </a:t>
            </a:r>
            <a:r>
              <a:rPr lang="es"/>
              <a:t>contratación</a:t>
            </a:r>
            <a:r>
              <a:rPr lang="es"/>
              <a:t> de los aspirantes cuentan con algún tipo </a:t>
            </a:r>
            <a:r>
              <a:rPr lang="es"/>
              <a:t>protección</a:t>
            </a:r>
            <a:r>
              <a:rPr lang="es"/>
              <a:t> para los documentos requeridos? (Si / No).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28" l="9195" r="9211" t="24865"/>
          <a:stretch/>
        </p:blipFill>
        <p:spPr>
          <a:xfrm>
            <a:off x="85900" y="779375"/>
            <a:ext cx="8946600" cy="420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